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30"/>
  </p:notesMasterIdLst>
  <p:handoutMasterIdLst>
    <p:handoutMasterId r:id="rId31"/>
  </p:handoutMasterIdLst>
  <p:sldIdLst>
    <p:sldId id="310" r:id="rId5"/>
    <p:sldId id="638" r:id="rId6"/>
    <p:sldId id="345" r:id="rId7"/>
    <p:sldId id="643" r:id="rId8"/>
    <p:sldId id="284" r:id="rId9"/>
    <p:sldId id="645" r:id="rId10"/>
    <p:sldId id="647" r:id="rId11"/>
    <p:sldId id="642" r:id="rId12"/>
    <p:sldId id="586" r:id="rId13"/>
    <p:sldId id="656" r:id="rId14"/>
    <p:sldId id="657" r:id="rId15"/>
    <p:sldId id="649" r:id="rId16"/>
    <p:sldId id="598" r:id="rId17"/>
    <p:sldId id="674" r:id="rId18"/>
    <p:sldId id="605" r:id="rId19"/>
    <p:sldId id="369" r:id="rId20"/>
    <p:sldId id="658" r:id="rId21"/>
    <p:sldId id="571" r:id="rId22"/>
    <p:sldId id="602" r:id="rId23"/>
    <p:sldId id="667" r:id="rId24"/>
    <p:sldId id="672" r:id="rId25"/>
    <p:sldId id="673" r:id="rId26"/>
    <p:sldId id="340" r:id="rId27"/>
    <p:sldId id="671" r:id="rId28"/>
    <p:sldId id="278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r, Melissa E" initials="AME" lastIdx="10" clrIdx="0">
    <p:extLst>
      <p:ext uri="{19B8F6BF-5375-455C-9EA6-DF929625EA0E}">
        <p15:presenceInfo xmlns:p15="http://schemas.microsoft.com/office/powerpoint/2012/main" userId="S::mappler@bcps.org::888b77d0-08ec-4d94-abab-2cff29447f7a" providerId="AD"/>
      </p:ext>
    </p:extLst>
  </p:cmAuthor>
  <p:cmAuthor id="2" name="Sheldon, Dawn" initials="SD" lastIdx="8" clrIdx="1">
    <p:extLst>
      <p:ext uri="{19B8F6BF-5375-455C-9EA6-DF929625EA0E}">
        <p15:presenceInfo xmlns:p15="http://schemas.microsoft.com/office/powerpoint/2012/main" userId="S::dsheldon@bcps.org::402fb08c-7339-4e85-b35b-44c11b6099f4" providerId="AD"/>
      </p:ext>
    </p:extLst>
  </p:cmAuthor>
  <p:cmAuthor id="3" name="Gotfredson, Michael" initials="GM" lastIdx="8" clrIdx="2">
    <p:extLst>
      <p:ext uri="{19B8F6BF-5375-455C-9EA6-DF929625EA0E}">
        <p15:presenceInfo xmlns:p15="http://schemas.microsoft.com/office/powerpoint/2012/main" userId="S::mgotfredson@bcps.org::089b6b46-8fb4-4f65-b3b8-8a022b28b4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53"/>
    <a:srgbClr val="00C17E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0E7CE-A788-48B7-9E51-65B0E1A6FA5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154E-D6E0-417E-81DA-08F88E11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CD7889B-3C87-4561-A30B-A1B844A9CA9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1EAEE72-BFA1-4676-A077-36F5070C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E35D0-67E3-4043-8850-D7485917FC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C3AF1-D102-26B4-2122-F278E63C0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68605-E9C1-86BA-AA0F-EB89DB771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2BC4E-70A8-8C10-6FFB-EE963E4F1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E1468-7A84-330B-D475-52307A854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FB366-984D-1D1B-5D6B-E77D9124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54AC0-F568-C244-B1E1-4466E6FE3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6BD9F-35BB-859A-8040-A58627CBA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19280-E162-40CF-5860-6D99C05ED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4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8D03DEE9-4BF7-1865-57EE-11432167A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4292" y="2569033"/>
            <a:ext cx="7772400" cy="1023435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9814" y="2126175"/>
            <a:ext cx="9144000" cy="6299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school district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359" y="137681"/>
            <a:ext cx="1473282" cy="1473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A7A27-2410-AA09-34D7-E3C340450E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0861" y="6266609"/>
            <a:ext cx="1830277" cy="4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F63FF4-C5C2-80EE-49E6-78C217AEED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-69065"/>
            <a:ext cx="10515600" cy="1325563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59781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8067" y="2730615"/>
            <a:ext cx="5535991" cy="2246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343651" y="2730616"/>
            <a:ext cx="5010149" cy="224619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object here with Alt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93" y="180193"/>
            <a:ext cx="1830277" cy="4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56D562-773A-0615-99E4-E8B883C70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1088" y="2735264"/>
            <a:ext cx="4868333" cy="2333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6082696" y="2735263"/>
            <a:ext cx="4955823" cy="2246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385BB47-3E72-47DE-9050-4C7BFBBF0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-69065"/>
            <a:ext cx="10515600" cy="1325563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7FA9D07-DC58-4F6E-BA0C-709B32904B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59781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Subtitle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858F3-ECED-7163-F63F-5479EFC26B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93" y="180193"/>
            <a:ext cx="1830277" cy="4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9D0B5-9F07-9374-DEDD-3E0B2FFCE0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-90837"/>
            <a:ext cx="10515600" cy="1325563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Enter BCPS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59781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Subtitle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8067" y="2730615"/>
            <a:ext cx="6248400" cy="2246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163F9-2BD5-CDFA-21B6-390F2E86DD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93" y="180193"/>
            <a:ext cx="1830277" cy="4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47B40-76E4-4B13-8E86-5DA4C77FD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-69065"/>
            <a:ext cx="10515600" cy="1325563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Enter BCPS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59781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Subtitle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8" y="2786064"/>
            <a:ext cx="6187017" cy="27701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808746-EB58-1767-1D45-A073773EB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93" y="180193"/>
            <a:ext cx="1830277" cy="4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Expan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FE50F-B403-BDBE-C104-BB8B7B700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-69065"/>
            <a:ext cx="10515600" cy="1325563"/>
          </a:xfrm>
        </p:spPr>
        <p:txBody>
          <a:bodyPr>
            <a:normAutofit/>
          </a:bodyPr>
          <a:lstStyle>
            <a:lvl1pPr algn="ctr"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Enter BCPS Title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592036" y="2281719"/>
            <a:ext cx="8768444" cy="31312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673719-4403-A4CE-FBDA-DB86F4DA8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3793" y="180193"/>
            <a:ext cx="1830277" cy="4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6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sredistricting.com/" TargetMode="External"/><Relationship Id="rId2" Type="http://schemas.openxmlformats.org/officeDocument/2006/relationships/hyperlink" Target="https://croppermap.com/dublincity_o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9pnHtXUG8UMtzTr9" TargetMode="External"/><Relationship Id="rId2" Type="http://schemas.openxmlformats.org/officeDocument/2006/relationships/hyperlink" Target="https://forms.gle/MQRSBNw6CQ4vFnMN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C08ADD-6408-4A6F-8D8B-F2FF00E1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75" y="2021399"/>
            <a:ext cx="11549848" cy="1023435"/>
          </a:xfrm>
        </p:spPr>
        <p:txBody>
          <a:bodyPr>
            <a:noAutofit/>
          </a:bodyPr>
          <a:lstStyle/>
          <a:p>
            <a:r>
              <a:rPr lang="en-US" sz="4800" b="1" dirty="0"/>
              <a:t>2024 Redistricting Study</a:t>
            </a:r>
            <a:endParaRPr lang="en-US" b="1" dirty="0"/>
          </a:p>
        </p:txBody>
      </p:sp>
      <p:sp>
        <p:nvSpPr>
          <p:cNvPr id="5" name="Subtitle 11">
            <a:extLst>
              <a:ext uri="{FF2B5EF4-FFF2-40B4-BE49-F238E27FC236}">
                <a16:creationId xmlns:a16="http://schemas.microsoft.com/office/drawing/2014/main" id="{62AD7154-E7E6-4A3C-AE3A-CCF0FFC55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75" y="4013672"/>
            <a:ext cx="3034952" cy="68243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400" b="1" i="1" dirty="0">
                <a:latin typeface="Calibri" panose="020F0502020204030204"/>
              </a:rPr>
              <a:t>Presented by: Dublin City Schools and Cropper GIS Consulting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27C6567-479A-4370-92E3-A002A11A03F3}"/>
              </a:ext>
            </a:extLst>
          </p:cNvPr>
          <p:cNvSpPr txBox="1">
            <a:spLocks/>
          </p:cNvSpPr>
          <p:nvPr/>
        </p:nvSpPr>
        <p:spPr>
          <a:xfrm>
            <a:off x="400975" y="2962485"/>
            <a:ext cx="11549848" cy="1023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</a:rPr>
              <a:t>Public Information Session 2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October 21, 2024</a:t>
            </a:r>
          </a:p>
        </p:txBody>
      </p:sp>
    </p:spTree>
    <p:extLst>
      <p:ext uri="{BB962C8B-B14F-4D97-AF65-F5344CB8AC3E}">
        <p14:creationId xmlns:p14="http://schemas.microsoft.com/office/powerpoint/2010/main" val="3929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AFFB2-3C5E-47C4-879D-89842F27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4886-A470-40A4-BA26-C5593643E4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8249" y="2029215"/>
            <a:ext cx="10281305" cy="422075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Data and information examined includes school enrollment (grade level, attending school and counts in neighborhoods, demographics), school capacity, zoning maps, &amp; future development trends.</a:t>
            </a:r>
          </a:p>
          <a:p>
            <a:endParaRPr lang="en-US" sz="3600" dirty="0"/>
          </a:p>
          <a:p>
            <a:r>
              <a:rPr lang="en-US" sz="3600" dirty="0"/>
              <a:t>Meetings with staff and IPT members to review relevant data and draft options for consideration.</a:t>
            </a:r>
          </a:p>
          <a:p>
            <a:endParaRPr lang="en-US" sz="3600" dirty="0"/>
          </a:p>
          <a:p>
            <a:r>
              <a:rPr lang="en-US" sz="3600" dirty="0"/>
              <a:t>Options are considered DRAFT throughout the process; continued dialog and consideration of data is always encouraged.</a:t>
            </a:r>
            <a:endParaRPr lang="en-US" sz="2800" dirty="0"/>
          </a:p>
          <a:p>
            <a:pPr marL="914400" lvl="2" indent="0" algn="ctr">
              <a:buNone/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CD6A9-C2D3-4AC0-B105-5D4B8B17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IPT’s Progress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9E5B86-75C0-42B0-BB8A-719B63D54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584" y="1185586"/>
            <a:ext cx="10392833" cy="835025"/>
          </a:xfrm>
        </p:spPr>
        <p:txBody>
          <a:bodyPr/>
          <a:lstStyle/>
          <a:p>
            <a:r>
              <a:rPr lang="en-US" dirty="0"/>
              <a:t>Work done to date</a:t>
            </a:r>
          </a:p>
        </p:txBody>
      </p:sp>
    </p:spTree>
    <p:extLst>
      <p:ext uri="{BB962C8B-B14F-4D97-AF65-F5344CB8AC3E}">
        <p14:creationId xmlns:p14="http://schemas.microsoft.com/office/powerpoint/2010/main" val="103001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AFFB2-3C5E-47C4-879D-89842F27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4886-A470-40A4-BA26-C5593643E4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8250" y="2029216"/>
            <a:ext cx="9715500" cy="3819134"/>
          </a:xfrm>
        </p:spPr>
        <p:txBody>
          <a:bodyPr>
            <a:normAutofit/>
          </a:bodyPr>
          <a:lstStyle/>
          <a:p>
            <a:r>
              <a:rPr lang="en-US" sz="3600" dirty="0"/>
              <a:t>IPT’s charge is to recommend one option for the Superintendent to present to the Board of Education</a:t>
            </a:r>
          </a:p>
          <a:p>
            <a:endParaRPr lang="en-US" sz="3600" dirty="0"/>
          </a:p>
          <a:p>
            <a:r>
              <a:rPr lang="en-US" sz="3600" dirty="0"/>
              <a:t>Nothing will be FINAL until the Superintendent makes his final recommendation to the Board of Education</a:t>
            </a:r>
            <a:endParaRPr lang="en-US" sz="2800" dirty="0"/>
          </a:p>
          <a:p>
            <a:pPr marL="914400" lvl="2" indent="0" algn="ctr">
              <a:buNone/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CD6A9-C2D3-4AC0-B105-5D4B8B17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IPT’s Progress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9E5B86-75C0-42B0-BB8A-719B63D54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583" y="1190371"/>
            <a:ext cx="10392833" cy="835025"/>
          </a:xfrm>
        </p:spPr>
        <p:txBody>
          <a:bodyPr/>
          <a:lstStyle/>
          <a:p>
            <a:r>
              <a:rPr lang="en-US" dirty="0"/>
              <a:t>Work done to date</a:t>
            </a:r>
          </a:p>
        </p:txBody>
      </p:sp>
    </p:spTree>
    <p:extLst>
      <p:ext uri="{BB962C8B-B14F-4D97-AF65-F5344CB8AC3E}">
        <p14:creationId xmlns:p14="http://schemas.microsoft.com/office/powerpoint/2010/main" val="268756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0D203-33A4-465F-A110-5D95204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BA6044-43CD-487E-B783-F0ECA546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15" y="0"/>
            <a:ext cx="9615585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Interpreting Maps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1B61A-BFDC-4D16-BDA3-BB7E079C4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073705"/>
            <a:ext cx="6593304" cy="5673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300" b="1" dirty="0"/>
              <a:t>Page 7-19 of Background Report &amp; Appendix 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34C2FB-0A14-4121-AC39-60B77FA2A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2830" y="1643151"/>
            <a:ext cx="6790019" cy="4614289"/>
          </a:xfrm>
          <a:prstGeom prst="rect">
            <a:avLst/>
          </a:prstGeom>
          <a:ln w="25400">
            <a:solidFill>
              <a:srgbClr val="016853"/>
            </a:solidFill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160333-6580-8BB9-1D11-1C2BBC8223D9}"/>
              </a:ext>
            </a:extLst>
          </p:cNvPr>
          <p:cNvSpPr txBox="1">
            <a:spLocks/>
          </p:cNvSpPr>
          <p:nvPr/>
        </p:nvSpPr>
        <p:spPr>
          <a:xfrm>
            <a:off x="144862" y="1532441"/>
            <a:ext cx="4682025" cy="4436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Planning Blocks: small areas for examining student populations:</a:t>
            </a:r>
            <a:endParaRPr lang="en-US" sz="2000" dirty="0"/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US" sz="2600" dirty="0"/>
              <a:t>Map titles and notes clarify what each planning block map represents.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en-US" sz="2600" dirty="0"/>
              <a:t>Labels within planning blocks represent one of the following: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dirty="0"/>
              <a:t>Planning block ID (PB #) Map Note: Based on Fall 2023 Student Enrollment. The top labels show the Planning block ID (PB #). The bottom labels show the number of K-5 DCS students that live and attend their boundary school within the study area.</a:t>
            </a:r>
          </a:p>
        </p:txBody>
      </p:sp>
    </p:spTree>
    <p:extLst>
      <p:ext uri="{BB962C8B-B14F-4D97-AF65-F5344CB8AC3E}">
        <p14:creationId xmlns:p14="http://schemas.microsoft.com/office/powerpoint/2010/main" val="143739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0D203-33A4-465F-A110-5D95204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F4E53-C85F-4F9F-BB20-D7D47864F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5505" y="2050740"/>
            <a:ext cx="7160990" cy="4436243"/>
          </a:xfrm>
        </p:spPr>
        <p:txBody>
          <a:bodyPr>
            <a:normAutofit/>
          </a:bodyPr>
          <a:lstStyle/>
          <a:p>
            <a:r>
              <a:rPr lang="en-US" sz="3400" dirty="0"/>
              <a:t>Statistics that are pertinent to the study are made available to accompany the large maps.</a:t>
            </a:r>
          </a:p>
          <a:p>
            <a:endParaRPr lang="en-US" sz="3400" dirty="0"/>
          </a:p>
          <a:p>
            <a:r>
              <a:rPr lang="en-US" sz="3400" dirty="0"/>
              <a:t>The data shown is the data the IPT uses to evaluate options.</a:t>
            </a:r>
          </a:p>
          <a:p>
            <a:endParaRPr lang="en-US" sz="34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172450D-9F41-4F37-9297-F0E9165D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15" y="0"/>
            <a:ext cx="9615585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Interpreting Tables</a:t>
            </a:r>
          </a:p>
        </p:txBody>
      </p:sp>
    </p:spTree>
    <p:extLst>
      <p:ext uri="{BB962C8B-B14F-4D97-AF65-F5344CB8AC3E}">
        <p14:creationId xmlns:p14="http://schemas.microsoft.com/office/powerpoint/2010/main" val="239235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A2E1BC-F2EE-4225-952F-36DA0E3F8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604" y="1249274"/>
            <a:ext cx="11736374" cy="688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/>
              <a:t>Enrollment and Utilization – Official October 2023 Enrollment</a:t>
            </a:r>
            <a:endParaRPr lang="en-US" sz="3200" dirty="0"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4E6D1-9A8C-E191-7813-8E5D31D6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6851C50-7BC0-BDE4-81CE-50DA78B455C5}"/>
              </a:ext>
            </a:extLst>
          </p:cNvPr>
          <p:cNvSpPr txBox="1">
            <a:spLocks/>
          </p:cNvSpPr>
          <p:nvPr/>
        </p:nvSpPr>
        <p:spPr>
          <a:xfrm>
            <a:off x="1824569" y="9054"/>
            <a:ext cx="9472901" cy="871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Interpreting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8AE07-0CC6-5D8F-36FE-AEA18DCE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23" y="1981200"/>
            <a:ext cx="11740754" cy="34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6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0D203-33A4-465F-A110-5D95204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5FC76DE-5CDC-4D74-8DD4-709B0EDE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15" y="0"/>
            <a:ext cx="9615585" cy="98980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Interpreting Tables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748E31-9FE9-AEF4-1F10-C05D32BE1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39" y="923227"/>
            <a:ext cx="11954522" cy="597629"/>
          </a:xfrm>
        </p:spPr>
        <p:txBody>
          <a:bodyPr>
            <a:normAutofit fontScale="92500"/>
          </a:bodyPr>
          <a:lstStyle/>
          <a:p>
            <a:r>
              <a:rPr lang="en-US" dirty="0"/>
              <a:t>Estimated Enrollment, Over/Under Capacity, &amp; Utilization Tables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ABF78-4411-14CF-D102-7DB35EA4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34" y="1594316"/>
            <a:ext cx="10905931" cy="48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8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0D203-33A4-465F-A110-5D95204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6713F4A-C49C-43D2-A8F3-E8E4A763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15" y="0"/>
            <a:ext cx="9615585" cy="98980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Interpreting Tables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558914-7F79-5286-C252-C8C4398C8AF5}"/>
              </a:ext>
            </a:extLst>
          </p:cNvPr>
          <p:cNvSpPr txBox="1">
            <a:spLocks/>
          </p:cNvSpPr>
          <p:nvPr/>
        </p:nvSpPr>
        <p:spPr>
          <a:xfrm>
            <a:off x="838200" y="4160879"/>
            <a:ext cx="4553112" cy="2326105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DRAFT Option shown as sample.  All tables included in handout.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Key: </a:t>
            </a:r>
            <a:r>
              <a:rPr lang="en-US" sz="1600" b="1" dirty="0">
                <a:solidFill>
                  <a:srgbClr val="002060"/>
                </a:solidFill>
              </a:rPr>
              <a:t>Green</a:t>
            </a:r>
            <a:r>
              <a:rPr lang="en-US" sz="1600" dirty="0">
                <a:solidFill>
                  <a:srgbClr val="002060"/>
                </a:solidFill>
              </a:rPr>
              <a:t> represents K-5th grade “Live In” students who live in the boundary and are not impacted by the option. 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Pink</a:t>
            </a:r>
            <a:r>
              <a:rPr lang="en-US" sz="1600" dirty="0">
                <a:solidFill>
                  <a:srgbClr val="002060"/>
                </a:solidFill>
              </a:rPr>
              <a:t> represents the number of K-5th grade “Live In” students who live in the boundary and are impacted by the option.</a:t>
            </a:r>
            <a:endParaRPr lang="en-US" sz="28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C3D5C26-AAE2-44D4-7A55-F520630E0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39" y="923227"/>
            <a:ext cx="11954522" cy="597629"/>
          </a:xfrm>
        </p:spPr>
        <p:txBody>
          <a:bodyPr>
            <a:normAutofit/>
          </a:bodyPr>
          <a:lstStyle/>
          <a:p>
            <a:r>
              <a:rPr lang="en-US" dirty="0"/>
              <a:t>Impact Tables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DE688-A370-4611-F8B1-63C16CBB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1539070"/>
            <a:ext cx="2295525" cy="1104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930538-B64F-9E27-0E8A-317CC5127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15" y="1520856"/>
            <a:ext cx="5404585" cy="4783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D5ED-5CC2-5201-8AF7-C46EE986A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750" y="1539070"/>
            <a:ext cx="2305050" cy="1104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940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0D203-33A4-465F-A110-5D95204D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57A4675-1BE4-4126-AD6B-F4CFC3D8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15" y="0"/>
            <a:ext cx="9615585" cy="98980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Interpreting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70C95-1EDE-C4E2-D207-2C906E8C3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39" y="923227"/>
            <a:ext cx="11954522" cy="597629"/>
          </a:xfrm>
        </p:spPr>
        <p:txBody>
          <a:bodyPr>
            <a:normAutofit/>
          </a:bodyPr>
          <a:lstStyle/>
          <a:p>
            <a:r>
              <a:rPr lang="en-US"/>
              <a:t>Feeder Pattern Tables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26D2C-612B-1414-DE84-5AAA8D8D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409" y="1500427"/>
            <a:ext cx="2684925" cy="1887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41342-8412-8EA8-C8AF-69E1FE19A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58" y="1520856"/>
            <a:ext cx="6638925" cy="30670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5EED5-AD01-625A-7074-C5CA3DEF7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252" y="3550321"/>
            <a:ext cx="6638925" cy="32575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17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14771-B658-45FB-8D6E-4F354D9F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E2D791-BE80-4903-8B71-D306F100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DRAFT Option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5CB4D-45C1-48D1-9E7E-FCFB5D954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83" y="1771126"/>
            <a:ext cx="6609674" cy="5546618"/>
          </a:xfrm>
        </p:spPr>
        <p:txBody>
          <a:bodyPr>
            <a:normAutofit/>
          </a:bodyPr>
          <a:lstStyle/>
          <a:p>
            <a:pPr lvl="2"/>
            <a:endParaRPr lang="en-US" sz="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8.5”x11” maps, as well as plots of maps are available for review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Option maps are also now on interactive Web </a:t>
            </a:r>
            <a:r>
              <a:rPr lang="en-US" sz="2800" dirty="0">
                <a:solidFill>
                  <a:srgbClr val="00C17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https://croppermap.com/dublincity_oh/</a:t>
            </a:r>
            <a:endParaRPr lang="en-US" sz="2800" dirty="0">
              <a:solidFill>
                <a:srgbClr val="00C17E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Copies of the handouts, including small and large format maps are posted on the Redistricting Study Website: </a:t>
            </a:r>
            <a:r>
              <a:rPr lang="en-US" sz="2800" dirty="0">
                <a:solidFill>
                  <a:srgbClr val="01685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www.dcsredistricting.com</a:t>
            </a:r>
            <a:endParaRPr lang="en-US" sz="2800" dirty="0">
              <a:solidFill>
                <a:srgbClr val="016853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2886B-7059-366F-561E-13B109144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700" y="2582061"/>
            <a:ext cx="5148153" cy="25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14771-B658-45FB-8D6E-4F354D9F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59988-BB36-40CD-BB2F-5F6901287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7043" y="143292"/>
            <a:ext cx="5077913" cy="657141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C9A5FD-054E-4936-BA88-0E6947BF3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52500"/>
            <a:ext cx="1838972" cy="7905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/>
              <a:t>Current ES Zones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9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F94B-9D19-43A4-9FA7-B4B350D6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6DBA5E3A-EA09-0B62-5A79-8ABEB1173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97010"/>
            <a:ext cx="8229600" cy="784830"/>
          </a:xfrm>
          <a:prstGeom prst="rect">
            <a:avLst/>
          </a:prstGeom>
          <a:gradFill flip="none" rotWithShape="1">
            <a:gsLst>
              <a:gs pos="0">
                <a:srgbClr val="00C17E">
                  <a:alpha val="20000"/>
                  <a:lumMod val="50000"/>
                  <a:lumOff val="50000"/>
                </a:srgbClr>
              </a:gs>
              <a:gs pos="50000">
                <a:schemeClr val="bg1">
                  <a:lumMod val="95000"/>
                  <a:alpha val="20000"/>
                </a:schemeClr>
              </a:gs>
              <a:gs pos="100000">
                <a:srgbClr val="016853">
                  <a:alpha val="2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4500" b="1" i="1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62541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14771-B658-45FB-8D6E-4F354D9F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59988-BB36-40CD-BB2F-5F6901287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5062" y="63080"/>
            <a:ext cx="5201875" cy="6731838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C9A5FD-054E-4936-BA88-0E6947BF3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52500"/>
            <a:ext cx="1838972" cy="7905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DRAFT ES Option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1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5EF1-AFEE-2028-15AE-014785987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0285EE-F242-6639-95E3-DDE2EB41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A5E8A-06D4-4DD8-B0EA-3E3C9F2AD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7043" y="143292"/>
            <a:ext cx="5077912" cy="657141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1EBD822-B8AF-F410-5232-36CE40A04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52500"/>
            <a:ext cx="1838972" cy="7905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Current MS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9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0D4C4-BFB5-CB29-2864-C3BE223A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0DB2D-B916-D431-D54A-12C12A1E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8BB8A-7F14-26B9-A897-F79451589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5062" y="63080"/>
            <a:ext cx="5201875" cy="6731838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8C25D4B-06F3-C9A8-E96E-FDC5AD08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52500"/>
            <a:ext cx="1838972" cy="7905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DRAFT ES Option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7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134886-A470-40A4-BA26-C5593643E4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067" y="1367921"/>
            <a:ext cx="10515600" cy="46558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Detailed Review of Maps– </a:t>
            </a:r>
            <a:r>
              <a:rPr lang="en-US" sz="3600" dirty="0">
                <a:solidFill>
                  <a:srgbClr val="002060"/>
                </a:solidFill>
              </a:rPr>
              <a:t>the end of the presentation will include a gallery walk to review the DRAFT Options and related data with members of the public.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IPT members, DCS Staff, and consultant will be available after the presentation to answer questions the public may have</a:t>
            </a:r>
            <a:endParaRPr lang="en-US" sz="36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/>
            <a:endParaRPr lang="en-US" sz="3600" dirty="0">
              <a:solidFill>
                <a:srgbClr val="002060"/>
              </a:solidFill>
            </a:endParaRPr>
          </a:p>
          <a:p>
            <a:pPr lvl="1"/>
            <a:r>
              <a:rPr lang="en-US" sz="3600" dirty="0">
                <a:solidFill>
                  <a:srgbClr val="002060"/>
                </a:solidFill>
              </a:rPr>
              <a:t>Although answering any questions the night of the meeting is very important, please submit your feedback via the comment form on the Redistricting study website and/or via the online survey for the entire IPT’s benefit</a:t>
            </a:r>
            <a:endParaRPr lang="en-US" sz="36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914400" lvl="2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9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37746" y="4760"/>
            <a:ext cx="9140020" cy="989806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Stay Informed – Provide Feedback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280734"/>
            <a:ext cx="9301018" cy="49200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1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j-lt"/>
                <a:cs typeface="Times New Roman"/>
              </a:rPr>
              <a:t>Visit the Redistricting Study Web site at</a:t>
            </a:r>
            <a:r>
              <a:rPr lang="en-US" sz="2500" b="0" i="0" u="none" strike="noStrike" dirty="0">
                <a:effectLst/>
                <a:latin typeface="Calibri"/>
                <a:cs typeface="Calibri"/>
              </a:rPr>
              <a:t> </a:t>
            </a:r>
            <a:r>
              <a:rPr lang="en-US" sz="2500" u="sng" dirty="0">
                <a:solidFill>
                  <a:srgbClr val="016853"/>
                </a:solidFill>
                <a:latin typeface="Calibri"/>
                <a:cs typeface="Calibri"/>
              </a:rPr>
              <a:t>dcsredistricting.com</a:t>
            </a:r>
            <a:endParaRPr lang="en-US" sz="1200" dirty="0">
              <a:solidFill>
                <a:srgbClr val="016853"/>
              </a:solidFill>
              <a:latin typeface="+mj-lt"/>
              <a:cs typeface="Times New Roman" panose="02020603050405020304" pitchFamily="18" charset="0"/>
            </a:endParaRPr>
          </a:p>
          <a:p>
            <a:pPr marL="461963" lvl="1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j-lt"/>
                <a:cs typeface="Times New Roman"/>
              </a:rPr>
              <a:t>Participate in an Online Survey from Oct. 21 – Nov. 3, 2024</a:t>
            </a:r>
          </a:p>
          <a:p>
            <a:pPr marL="857250" lvl="2" indent="-225425">
              <a:defRPr/>
            </a:pPr>
            <a:r>
              <a:rPr lang="en-US" sz="2100" dirty="0">
                <a:latin typeface="+mj-lt"/>
                <a:cs typeface="Times New Roman"/>
              </a:rPr>
              <a:t>Link is located on dcsredistricting.com or you can go directly </a:t>
            </a:r>
            <a:r>
              <a:rPr lang="en-US" sz="2100" dirty="0">
                <a:latin typeface="+mj-lt"/>
                <a:cs typeface="Times New Roman"/>
                <a:hlinkClick r:id="rId2"/>
              </a:rPr>
              <a:t>HERE</a:t>
            </a:r>
            <a:r>
              <a:rPr lang="en-US" sz="2100" dirty="0">
                <a:latin typeface="+mj-lt"/>
                <a:cs typeface="Times New Roman"/>
              </a:rPr>
              <a:t> </a:t>
            </a:r>
          </a:p>
          <a:p>
            <a:pPr marL="857250" lvl="2" indent="-225425">
              <a:defRPr/>
            </a:pPr>
            <a:r>
              <a:rPr lang="en-US" sz="2100" dirty="0">
                <a:latin typeface="+mj-lt"/>
                <a:cs typeface="Times New Roman"/>
              </a:rPr>
              <a:t>You can also access the survey by referencing the QR code on this slide.</a:t>
            </a:r>
          </a:p>
          <a:p>
            <a:pPr marL="857250" lvl="2" indent="-225425">
              <a:defRPr/>
            </a:pPr>
            <a:r>
              <a:rPr lang="en-US" sz="2100" dirty="0">
                <a:latin typeface="+mj-lt"/>
                <a:cs typeface="Times New Roman"/>
              </a:rPr>
              <a:t>Available to translate to multiple languages. </a:t>
            </a:r>
          </a:p>
          <a:p>
            <a:pPr marL="857250" lvl="2" indent="-225425">
              <a:defRPr/>
            </a:pPr>
            <a:r>
              <a:rPr lang="en-US" sz="2100" dirty="0">
                <a:latin typeface="+mj-lt"/>
                <a:cs typeface="Times New Roman"/>
              </a:rPr>
              <a:t>Survey can be taken on any PC/Apple/mobile device with Internet access</a:t>
            </a:r>
          </a:p>
          <a:p>
            <a:pPr marL="461963" lvl="1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j-lt"/>
                <a:cs typeface="Times New Roman"/>
              </a:rPr>
              <a:t>Although the formatted survey is preferred, you can also submit comments via the online </a:t>
            </a:r>
            <a:r>
              <a:rPr lang="en-US" sz="2500" dirty="0">
                <a:solidFill>
                  <a:srgbClr val="016853"/>
                </a:solidFill>
                <a:latin typeface="+mj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Dublin City Schools, OH - 2024 Redistricting Study General Feedback Form</a:t>
            </a:r>
            <a:endParaRPr lang="en-US" sz="2500" dirty="0">
              <a:solidFill>
                <a:srgbClr val="016853"/>
              </a:solidFill>
              <a:latin typeface="+mj-lt"/>
              <a:cs typeface="Times New Roman"/>
            </a:endParaRPr>
          </a:p>
          <a:p>
            <a:pPr marL="461963" lvl="1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j-lt"/>
                <a:cs typeface="Times New Roman"/>
              </a:rPr>
              <a:t>Presentation of a Recommendation to the Board of Education is scheduled on December 9, 2024.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500" dirty="0">
              <a:latin typeface="+mj-lt"/>
              <a:cs typeface="Times New Roman"/>
            </a:endParaRPr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AEF544D7-838F-B489-9473-97CC35FD0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56" y="1357459"/>
            <a:ext cx="2953088" cy="28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28561" y="1555422"/>
            <a:ext cx="7772400" cy="2357558"/>
          </a:xfrm>
        </p:spPr>
        <p:txBody>
          <a:bodyPr>
            <a:normAutofit fontScale="90000"/>
          </a:bodyPr>
          <a:lstStyle/>
          <a:p>
            <a:r>
              <a:rPr lang="en-US" dirty="0"/>
              <a:t>Now is the time to review the maps and statistics outside of the auditorium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2C1DDA8D-7345-0D68-1214-E6E8A1A57E69}"/>
              </a:ext>
            </a:extLst>
          </p:cNvPr>
          <p:cNvSpPr txBox="1">
            <a:spLocks/>
          </p:cNvSpPr>
          <p:nvPr/>
        </p:nvSpPr>
        <p:spPr>
          <a:xfrm>
            <a:off x="2328561" y="4197214"/>
            <a:ext cx="7772400" cy="1105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your time and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585787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2F7903-3EAC-41BC-B50E-A7DECBE8C0F3}"/>
              </a:ext>
            </a:extLst>
          </p:cNvPr>
          <p:cNvSpPr txBox="1">
            <a:spLocks noChangeArrowheads="1"/>
          </p:cNvSpPr>
          <p:nvPr/>
        </p:nvSpPr>
        <p:spPr>
          <a:xfrm>
            <a:off x="1460747" y="1419346"/>
            <a:ext cx="9270506" cy="43777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002060"/>
                </a:solidFill>
              </a:rPr>
              <a:t>Learn</a:t>
            </a:r>
            <a:r>
              <a:rPr lang="en-US" sz="2400" dirty="0">
                <a:solidFill>
                  <a:srgbClr val="002060"/>
                </a:solidFill>
              </a:rPr>
              <a:t> how the community-based redistricting study process has been working.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u="sng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Review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DRAFT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boundary options for the Elementary and Middle Schools in the study area and speak directly with Internal Planning Team (IPT) members.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b="1" u="sng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Complete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online survey related to the options to provide valuable input to the IPT.</a:t>
            </a:r>
            <a:endParaRPr lang="en-US" sz="2200" b="1" u="sng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7BF65F-1F9B-4B68-9460-F6F1DEB9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Purpose</a:t>
            </a:r>
          </a:p>
        </p:txBody>
      </p:sp>
    </p:spTree>
    <p:extLst>
      <p:ext uri="{BB962C8B-B14F-4D97-AF65-F5344CB8AC3E}">
        <p14:creationId xmlns:p14="http://schemas.microsoft.com/office/powerpoint/2010/main" val="140085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F94B-9D19-43A4-9FA7-B4B350D6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6179-A354-42ED-994B-2B7971B4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70" y="14165"/>
            <a:ext cx="9597830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Redistricting Study</a:t>
            </a:r>
          </a:p>
        </p:txBody>
      </p:sp>
      <p:sp>
        <p:nvSpPr>
          <p:cNvPr id="4" name="Rectangle 79">
            <a:extLst>
              <a:ext uri="{FF2B5EF4-FFF2-40B4-BE49-F238E27FC236}">
                <a16:creationId xmlns:a16="http://schemas.microsoft.com/office/drawing/2014/main" id="{488A998A-6265-A03A-45B2-7B20458F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7" y="1036638"/>
            <a:ext cx="10331354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Cropper GIS Consulting was hired by Dublin City Schools to facilitate and manage the project.  Our firm is tasked to:</a:t>
            </a:r>
          </a:p>
          <a:p>
            <a:pPr>
              <a:spcBef>
                <a:spcPct val="50000"/>
              </a:spcBef>
            </a:pPr>
            <a:endParaRPr lang="en-US" sz="2300" dirty="0"/>
          </a:p>
          <a:p>
            <a:pPr marL="457200" indent="-457200" algn="l">
              <a:buFont typeface="+mj-lt"/>
              <a:buAutoNum type="alphaUcPeriod"/>
            </a:pPr>
            <a:r>
              <a:rPr lang="en-US" sz="2300" b="1" i="1" u="sng" dirty="0"/>
              <a:t>Develop</a:t>
            </a:r>
            <a:r>
              <a:rPr lang="en-US" sz="2300" dirty="0"/>
              <a:t> supporting materials to help facilitate the study.</a:t>
            </a:r>
          </a:p>
          <a:p>
            <a:pPr marL="457200" indent="-457200" algn="l">
              <a:buFont typeface="+mj-lt"/>
              <a:buAutoNum type="alphaUcPeriod"/>
            </a:pPr>
            <a:endParaRPr lang="en-US" sz="2300" dirty="0"/>
          </a:p>
          <a:p>
            <a:pPr marL="457200" indent="-457200" algn="l">
              <a:buFont typeface="+mj-lt"/>
              <a:buAutoNum type="alphaUcPeriod"/>
            </a:pPr>
            <a:r>
              <a:rPr lang="en-US" sz="2300" b="1" i="1" u="sng" dirty="0"/>
              <a:t>Facilitate</a:t>
            </a:r>
            <a:r>
              <a:rPr lang="en-US" sz="2300" dirty="0"/>
              <a:t> an expert-based process of developing a student redistricting plan.</a:t>
            </a:r>
          </a:p>
          <a:p>
            <a:pPr marL="457200" indent="-457200" algn="l">
              <a:buFont typeface="+mj-lt"/>
              <a:buAutoNum type="alphaUcPeriod"/>
            </a:pPr>
            <a:endParaRPr lang="en-US" sz="2300" dirty="0"/>
          </a:p>
          <a:p>
            <a:pPr marL="457200" indent="-457200" algn="l">
              <a:buFont typeface="+mj-lt"/>
              <a:buAutoNum type="alphaUcPeriod"/>
            </a:pPr>
            <a:r>
              <a:rPr lang="en-US" sz="2300" b="1" i="1" u="sng" dirty="0"/>
              <a:t>Empower</a:t>
            </a:r>
            <a:r>
              <a:rPr lang="en-US" sz="2300" dirty="0"/>
              <a:t> the community throughout the process.</a:t>
            </a:r>
          </a:p>
          <a:p>
            <a:pPr marL="457200" indent="-457200" algn="l">
              <a:buFont typeface="+mj-lt"/>
              <a:buAutoNum type="alphaUcPeriod"/>
            </a:pPr>
            <a:endParaRPr lang="en-US" sz="2300" dirty="0"/>
          </a:p>
          <a:p>
            <a:pPr marL="457200" indent="-457200" algn="l">
              <a:buFont typeface="+mj-lt"/>
              <a:buAutoNum type="alphaUcPeriod"/>
            </a:pPr>
            <a:r>
              <a:rPr lang="en-US" sz="2300" b="1" i="1" u="sng" dirty="0"/>
              <a:t>Leverage</a:t>
            </a:r>
            <a:r>
              <a:rPr lang="en-US" sz="2300" dirty="0"/>
              <a:t> expertise to develop logical, efficient, and effective student redistricting options with the planning team.</a:t>
            </a:r>
          </a:p>
          <a:p>
            <a:pPr marL="457200" indent="-457200" algn="l">
              <a:buFont typeface="+mj-lt"/>
              <a:buAutoNum type="alphaUcPeriod"/>
            </a:pPr>
            <a:endParaRPr lang="en-US" sz="2300" dirty="0"/>
          </a:p>
          <a:p>
            <a:pPr marL="457200" indent="-457200" algn="l">
              <a:buFont typeface="+mj-lt"/>
              <a:buAutoNum type="alphaUcPeriod"/>
            </a:pPr>
            <a:r>
              <a:rPr lang="en-US" sz="2300" b="1" i="1" u="sng" dirty="0"/>
              <a:t>Recommend</a:t>
            </a:r>
            <a:r>
              <a:rPr lang="en-US" sz="2300" dirty="0"/>
              <a:t> a redistricting plan to the Superintendent.</a:t>
            </a:r>
          </a:p>
        </p:txBody>
      </p:sp>
    </p:spTree>
    <p:extLst>
      <p:ext uri="{BB962C8B-B14F-4D97-AF65-F5344CB8AC3E}">
        <p14:creationId xmlns:p14="http://schemas.microsoft.com/office/powerpoint/2010/main" val="290358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F94B-9D19-43A4-9FA7-B4B350D6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6179-A354-42ED-994B-2B7971B4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70" y="14165"/>
            <a:ext cx="9597830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 Facilitator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E5B86-75C0-42B0-BB8A-719B63D54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066" y="1067175"/>
            <a:ext cx="10392833" cy="835025"/>
          </a:xfrm>
        </p:spPr>
        <p:txBody>
          <a:bodyPr/>
          <a:lstStyle/>
          <a:p>
            <a:r>
              <a:rPr lang="en-US"/>
              <a:t>Cropper GIS Consulting, LLC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E173C-5134-4A00-8DBD-C18606B58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754" y="1668526"/>
            <a:ext cx="11115129" cy="2613210"/>
          </a:xfr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dirty="0"/>
              <a:t>K-12 school planning is our business and our passion. Our specialty is facilitating redistricting processes.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/>
              <a:t>  Cropper GIS works with K-12 school districts to: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Develop redistricting plans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Facilitate community engagement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Perform demographic studies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Prepare long-range facility master plans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Conduct housing and pupil yield-factor studies</a:t>
            </a:r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62B284-A783-4663-AB33-27A9F7B98872}"/>
              </a:ext>
            </a:extLst>
          </p:cNvPr>
          <p:cNvSpPr txBox="1">
            <a:spLocks/>
          </p:cNvSpPr>
          <p:nvPr/>
        </p:nvSpPr>
        <p:spPr>
          <a:xfrm>
            <a:off x="651754" y="4230794"/>
            <a:ext cx="10392833" cy="83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Matthew Cropper, Cropper GIS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88A478D-0840-4883-A69B-CFB0D7D7F480}"/>
              </a:ext>
            </a:extLst>
          </p:cNvPr>
          <p:cNvSpPr txBox="1">
            <a:spLocks/>
          </p:cNvSpPr>
          <p:nvPr/>
        </p:nvSpPr>
        <p:spPr>
          <a:xfrm>
            <a:off x="651754" y="4756198"/>
            <a:ext cx="10596468" cy="201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25+ years experience providing GIS mapping and analysis services to school districts and other clients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Facilitated boundary change study projects across the U.S.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</a:rPr>
              <a:t>Published numerous times on topics related to K-12 facility and boundary change processes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9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F94B-9D19-43A4-9FA7-B4B350D6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6179-A354-42ED-994B-2B7971B4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70" y="14165"/>
            <a:ext cx="9597830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Stakeholders</a:t>
            </a:r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192370BC-262A-AFB9-54EB-4B7D6B1E0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85" y="1003971"/>
            <a:ext cx="9597830" cy="54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F94B-9D19-43A4-9FA7-B4B350D6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6179-A354-42ED-994B-2B7971B4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70" y="14165"/>
            <a:ext cx="9597830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0767D-D75D-1AF3-8AA2-4400DB7B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6" y="1686372"/>
            <a:ext cx="11630827" cy="38399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22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EF94B-9D19-43A4-9FA7-B4B350D6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B36179-A354-42ED-994B-2B7971B4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70" y="14165"/>
            <a:ext cx="9597830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Project Objectives</a:t>
            </a:r>
          </a:p>
        </p:txBody>
      </p:sp>
      <p:sp>
        <p:nvSpPr>
          <p:cNvPr id="4" name="Rectangle 79">
            <a:extLst>
              <a:ext uri="{FF2B5EF4-FFF2-40B4-BE49-F238E27FC236}">
                <a16:creationId xmlns:a16="http://schemas.microsoft.com/office/drawing/2014/main" id="{488A998A-6265-A03A-45B2-7B20458F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7" y="1036638"/>
            <a:ext cx="10331354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Funded by the acceptance of the 2023 levy and bond issue, the Dublin City School District is undertaking a redistricting study to prepare for a new Elementary School (Bishop Elementary) that is currently scheduled to open at the start of the 2025-2026 school year.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Redistricting will focus on incorporating the new building, balancing existing student populations, and accommodating future enrollment growth. 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The Dublin City Schools redistricting study is tasked with meeting the following key objectives:</a:t>
            </a:r>
          </a:p>
          <a:p>
            <a:pPr>
              <a:spcBef>
                <a:spcPct val="50000"/>
              </a:spcBef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To allocate an attendance zone for Bishop Elementary School scheduled to open in the Fall of 2025.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To balance utilization/relieve overcrowding among the elementary schools within the study area.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To make best efforts to ensure that Fall 2025 boundary changes align with long-term facilities and Elementary to Middle School feeder patterns.</a:t>
            </a:r>
          </a:p>
        </p:txBody>
      </p:sp>
    </p:spTree>
    <p:extLst>
      <p:ext uri="{BB962C8B-B14F-4D97-AF65-F5344CB8AC3E}">
        <p14:creationId xmlns:p14="http://schemas.microsoft.com/office/powerpoint/2010/main" val="185541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Placeholder 30" descr="Mortgage with solid fill">
            <a:extLst>
              <a:ext uri="{FF2B5EF4-FFF2-40B4-BE49-F238E27FC236}">
                <a16:creationId xmlns:a16="http://schemas.microsoft.com/office/drawing/2014/main" id="{C5FF4AE6-FA34-DCA2-EA42-C41086704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8" b="68"/>
          <a:stretch/>
        </p:blipFill>
        <p:spPr>
          <a:xfrm>
            <a:off x="1188011" y="1153116"/>
            <a:ext cx="1170432" cy="1170432"/>
          </a:xfrm>
          <a:prstGeom prst="rect">
            <a:avLst/>
          </a:prstGeom>
        </p:spPr>
      </p:pic>
      <p:pic>
        <p:nvPicPr>
          <p:cNvPr id="7" name="Picture Placeholder 32" descr="Group of people outline">
            <a:extLst>
              <a:ext uri="{FF2B5EF4-FFF2-40B4-BE49-F238E27FC236}">
                <a16:creationId xmlns:a16="http://schemas.microsoft.com/office/drawing/2014/main" id="{1AEC8041-451D-27AF-92C1-6176C2A60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009916" y="1153116"/>
            <a:ext cx="1170432" cy="1170432"/>
          </a:xfrm>
          <a:prstGeom prst="rect">
            <a:avLst/>
          </a:prstGeom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7E70B79-49CE-545B-DF67-40CDC6E70701}"/>
              </a:ext>
            </a:extLst>
          </p:cNvPr>
          <p:cNvSpPr txBox="1">
            <a:spLocks/>
          </p:cNvSpPr>
          <p:nvPr/>
        </p:nvSpPr>
        <p:spPr>
          <a:xfrm>
            <a:off x="6213748" y="2287303"/>
            <a:ext cx="2441448" cy="60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Close Proximity – Students should be assigned to the school within the closest proximity to their homes where possible. 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493426D-6516-8C06-0F17-CF87A96E23F4}"/>
              </a:ext>
            </a:extLst>
          </p:cNvPr>
          <p:cNvSpPr txBox="1">
            <a:spLocks/>
          </p:cNvSpPr>
          <p:nvPr/>
        </p:nvSpPr>
        <p:spPr>
          <a:xfrm>
            <a:off x="8920692" y="2287303"/>
            <a:ext cx="2623608" cy="10626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Maximize busing efficiencies in transportation of students – Make every effort to account for transportation (school bus and car rider), parent commuting patterns, balance busing travel time, and costs.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130F2636-7F2F-5E47-2147-36486FE4E67D}"/>
              </a:ext>
            </a:extLst>
          </p:cNvPr>
          <p:cNvSpPr txBox="1">
            <a:spLocks/>
          </p:cNvSpPr>
          <p:nvPr/>
        </p:nvSpPr>
        <p:spPr>
          <a:xfrm>
            <a:off x="594822" y="2299335"/>
            <a:ext cx="2441448" cy="60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Balance school facility utilization – Make every effort to have equitable utilization (where possible) across the district and in accordance with school capacities. Make efficient use of available space.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E9475C4B-5A04-D956-F0D6-14EEEA598E3E}"/>
              </a:ext>
            </a:extLst>
          </p:cNvPr>
          <p:cNvSpPr txBox="1">
            <a:spLocks/>
          </p:cNvSpPr>
          <p:nvPr/>
        </p:nvSpPr>
        <p:spPr>
          <a:xfrm>
            <a:off x="3378468" y="2287303"/>
            <a:ext cx="2441448" cy="10626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Consider economic, cultural, and ethnic diversity – Ensure schools are inclusionary and not adversely affected by redistricting decisions.</a:t>
            </a:r>
          </a:p>
        </p:txBody>
      </p:sp>
      <p:pic>
        <p:nvPicPr>
          <p:cNvPr id="17" name="Picture Placeholder 36" descr="Neighborhood outline">
            <a:extLst>
              <a:ext uri="{FF2B5EF4-FFF2-40B4-BE49-F238E27FC236}">
                <a16:creationId xmlns:a16="http://schemas.microsoft.com/office/drawing/2014/main" id="{A3764FC5-0669-FED5-61CD-D2B1C3E24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47863" y="1153116"/>
            <a:ext cx="1170432" cy="1170432"/>
          </a:xfrm>
          <a:prstGeom prst="ellipse">
            <a:avLst/>
          </a:prstGeom>
        </p:spPr>
      </p:pic>
      <p:pic>
        <p:nvPicPr>
          <p:cNvPr id="18" name="Picture Placeholder 34" descr="Bus with solid fill">
            <a:extLst>
              <a:ext uri="{FF2B5EF4-FFF2-40B4-BE49-F238E27FC236}">
                <a16:creationId xmlns:a16="http://schemas.microsoft.com/office/drawing/2014/main" id="{3D29A9E2-E93E-78BF-F044-B687FCF798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68" b="68"/>
          <a:stretch/>
        </p:blipFill>
        <p:spPr>
          <a:xfrm>
            <a:off x="9557474" y="1153116"/>
            <a:ext cx="1170432" cy="1170432"/>
          </a:xfrm>
          <a:prstGeom prst="ellipse">
            <a:avLst/>
          </a:prstGeom>
        </p:spPr>
      </p:pic>
      <p:pic>
        <p:nvPicPr>
          <p:cNvPr id="19" name="Picture Placeholder 16" descr="Antarctica with solid fill">
            <a:extLst>
              <a:ext uri="{FF2B5EF4-FFF2-40B4-BE49-F238E27FC236}">
                <a16:creationId xmlns:a16="http://schemas.microsoft.com/office/drawing/2014/main" id="{DA3B0CCE-9E69-A204-94A0-7D5A0B9CFF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88011" y="4039154"/>
            <a:ext cx="1170432" cy="1170432"/>
          </a:xfrm>
          <a:prstGeom prst="ellipse">
            <a:avLst/>
          </a:prstGeom>
        </p:spPr>
      </p:pic>
      <p:pic>
        <p:nvPicPr>
          <p:cNvPr id="20" name="Picture Placeholder 18" descr="Business Growth with solid fill">
            <a:extLst>
              <a:ext uri="{FF2B5EF4-FFF2-40B4-BE49-F238E27FC236}">
                <a16:creationId xmlns:a16="http://schemas.microsoft.com/office/drawing/2014/main" id="{902849B1-2D54-40FE-CEE1-3E3AA2FB3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009916" y="4039154"/>
            <a:ext cx="1170432" cy="1170432"/>
          </a:xfrm>
          <a:prstGeom prst="ellipse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063F797-1BE4-FADB-EBA6-0C93C46B75D5}"/>
              </a:ext>
            </a:extLst>
          </p:cNvPr>
          <p:cNvSpPr txBox="1">
            <a:spLocks/>
          </p:cNvSpPr>
          <p:nvPr/>
        </p:nvSpPr>
        <p:spPr>
          <a:xfrm>
            <a:off x="6213748" y="5155234"/>
            <a:ext cx="2441448" cy="10396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Establish clear feeder patterns and continuity – Make every effort to establish a clear feeder pattern system.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401EC93-DC28-5C97-25AF-BC3675D7E3A6}"/>
              </a:ext>
            </a:extLst>
          </p:cNvPr>
          <p:cNvSpPr txBox="1">
            <a:spLocks/>
          </p:cNvSpPr>
          <p:nvPr/>
        </p:nvSpPr>
        <p:spPr>
          <a:xfrm>
            <a:off x="8920692" y="5155235"/>
            <a:ext cx="2623608" cy="1039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Use major roads and natural boundaries wherever feasible to define attendance zones – Minimize the number of students who need to cross major intersections and other barriers to maximize the safety and security of students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4F3731D-8E2C-411D-2D5D-DEB8C606CBB0}"/>
              </a:ext>
            </a:extLst>
          </p:cNvPr>
          <p:cNvSpPr txBox="1">
            <a:spLocks/>
          </p:cNvSpPr>
          <p:nvPr/>
        </p:nvSpPr>
        <p:spPr>
          <a:xfrm>
            <a:off x="550086" y="5155234"/>
            <a:ext cx="2441448" cy="1039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Make every effort to establish contiguous zones – Avoid creating zones that are not connected to the primary attendance zone, where possible. 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40662F-F6E5-7B2E-4F81-C83843A6A12F}"/>
              </a:ext>
            </a:extLst>
          </p:cNvPr>
          <p:cNvSpPr txBox="1">
            <a:spLocks/>
          </p:cNvSpPr>
          <p:nvPr/>
        </p:nvSpPr>
        <p:spPr>
          <a:xfrm>
            <a:off x="3378468" y="5155235"/>
            <a:ext cx="2441448" cy="1039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Account for future growth – Allow for increasing attendance in high growth areas. </a:t>
            </a:r>
          </a:p>
        </p:txBody>
      </p:sp>
      <p:pic>
        <p:nvPicPr>
          <p:cNvPr id="25" name="Picture Placeholder 28" descr="Fast Forward with solid fill">
            <a:extLst>
              <a:ext uri="{FF2B5EF4-FFF2-40B4-BE49-F238E27FC236}">
                <a16:creationId xmlns:a16="http://schemas.microsoft.com/office/drawing/2014/main" id="{D1538401-4B7F-B016-F393-EAC8303DB4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847863" y="4039154"/>
            <a:ext cx="1170432" cy="1170432"/>
          </a:xfrm>
          <a:prstGeom prst="ellipse">
            <a:avLst/>
          </a:prstGeom>
        </p:spPr>
      </p:pic>
      <p:pic>
        <p:nvPicPr>
          <p:cNvPr id="26" name="Picture Placeholder 31" descr="Highway scene with solid fill">
            <a:extLst>
              <a:ext uri="{FF2B5EF4-FFF2-40B4-BE49-F238E27FC236}">
                <a16:creationId xmlns:a16="http://schemas.microsoft.com/office/drawing/2014/main" id="{24329CCB-49AA-95FA-A7C1-4A43CA705A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68" b="68"/>
          <a:stretch/>
        </p:blipFill>
        <p:spPr>
          <a:xfrm>
            <a:off x="9557474" y="4039154"/>
            <a:ext cx="1170432" cy="1170432"/>
          </a:xfrm>
          <a:prstGeom prst="ellipse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7286E71-221D-A418-D273-2DEDEA20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70" y="14165"/>
            <a:ext cx="9597830" cy="98980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Redistricting Study Criteria</a:t>
            </a:r>
          </a:p>
        </p:txBody>
      </p:sp>
    </p:spTree>
    <p:extLst>
      <p:ext uri="{BB962C8B-B14F-4D97-AF65-F5344CB8AC3E}">
        <p14:creationId xmlns:p14="http://schemas.microsoft.com/office/powerpoint/2010/main" val="36630278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PS_Template_1_ADA_16x9.potx" id="{AE0F3B59-3DD2-4808-A3B4-63D078E344F0}" vid="{4E3E3062-517E-4EB2-94EE-858126FF6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D310D25E6B945A5157CD2CEE5FF71" ma:contentTypeVersion="18" ma:contentTypeDescription="Create a new document." ma:contentTypeScope="" ma:versionID="82fdd16c81f08e3abf9cc076044567eb">
  <xsd:schema xmlns:xsd="http://www.w3.org/2001/XMLSchema" xmlns:xs="http://www.w3.org/2001/XMLSchema" xmlns:p="http://schemas.microsoft.com/office/2006/metadata/properties" xmlns:ns1="http://schemas.microsoft.com/sharepoint/v3" xmlns:ns2="e000d336-e8a7-4eb2-b296-b27fe6f61e36" xmlns:ns3="1a42a07e-f735-4f6c-9534-725be978292f" targetNamespace="http://schemas.microsoft.com/office/2006/metadata/properties" ma:root="true" ma:fieldsID="b543fc2eb020a1b874d66a7891e8430c" ns1:_="" ns2:_="" ns3:_="">
    <xsd:import namespace="http://schemas.microsoft.com/sharepoint/v3"/>
    <xsd:import namespace="e000d336-e8a7-4eb2-b296-b27fe6f61e36"/>
    <xsd:import namespace="1a42a07e-f735-4f6c-9534-725be9782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0d336-e8a7-4eb2-b296-b27fe6f61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a9e2737-a0fb-44e5-9ceb-caa663188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2a07e-f735-4f6c-9534-725be9782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85e1a93-b0d7-420e-83d0-7f0bb9e1cf24}" ma:internalName="TaxCatchAll" ma:showField="CatchAllData" ma:web="1a42a07e-f735-4f6c-9534-725be9782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1a42a07e-f735-4f6c-9534-725be978292f">
      <UserInfo>
        <DisplayName>Gotfredson, Michael</DisplayName>
        <AccountId>11</AccountId>
        <AccountType/>
      </UserInfo>
      <UserInfo>
        <DisplayName>Brocato, Christopher J.</DisplayName>
        <AccountId>10</AccountId>
        <AccountType/>
      </UserInfo>
      <UserInfo>
        <DisplayName>Sheldon, Dawn</DisplayName>
        <AccountId>13</AccountId>
        <AccountType/>
      </UserInfo>
      <UserInfo>
        <DisplayName>Taylor, Paul</DisplayName>
        <AccountId>30</AccountId>
        <AccountType/>
      </UserInfo>
    </SharedWithUsers>
    <lcf76f155ced4ddcb4097134ff3c332f xmlns="e000d336-e8a7-4eb2-b296-b27fe6f61e36">
      <Terms xmlns="http://schemas.microsoft.com/office/infopath/2007/PartnerControls"/>
    </lcf76f155ced4ddcb4097134ff3c332f>
    <TaxCatchAll xmlns="1a42a07e-f735-4f6c-9534-725be978292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BEAE1-3C52-4B8B-9DBA-4BD04F0C5337}">
  <ds:schemaRefs>
    <ds:schemaRef ds:uri="1a42a07e-f735-4f6c-9534-725be978292f"/>
    <ds:schemaRef ds:uri="e000d336-e8a7-4eb2-b296-b27fe6f61e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888F87-BE4C-4608-8701-12132C3ADA78}">
  <ds:schemaRefs>
    <ds:schemaRef ds:uri="e000d336-e8a7-4eb2-b296-b27fe6f61e36"/>
    <ds:schemaRef ds:uri="1a42a07e-f735-4f6c-9534-725be978292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E2BCAC2-174B-45A0-8FB3-D37AC9E28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1264</Words>
  <Application>Microsoft Office PowerPoint</Application>
  <PresentationFormat>Widescreen</PresentationFormat>
  <Paragraphs>146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1_Office Theme</vt:lpstr>
      <vt:lpstr>2024 Redistricting Study</vt:lpstr>
      <vt:lpstr>PowerPoint Presentation</vt:lpstr>
      <vt:lpstr>Tonight’s Purpose</vt:lpstr>
      <vt:lpstr>Redistricting Study</vt:lpstr>
      <vt:lpstr>The Facilitator</vt:lpstr>
      <vt:lpstr>Stakeholders</vt:lpstr>
      <vt:lpstr>Timeline</vt:lpstr>
      <vt:lpstr>Project Objectives</vt:lpstr>
      <vt:lpstr>Redistricting Study Criteria</vt:lpstr>
      <vt:lpstr>IPT’s Progress</vt:lpstr>
      <vt:lpstr>IPT’s Progress</vt:lpstr>
      <vt:lpstr>Interpreting Maps</vt:lpstr>
      <vt:lpstr>Interpreting Tables</vt:lpstr>
      <vt:lpstr>PowerPoint Presentation</vt:lpstr>
      <vt:lpstr>Interpreting Tables</vt:lpstr>
      <vt:lpstr>Interpreting Tables</vt:lpstr>
      <vt:lpstr>Interpreting Tables</vt:lpstr>
      <vt:lpstr>Review of DRAFT Option</vt:lpstr>
      <vt:lpstr>PowerPoint Presentation</vt:lpstr>
      <vt:lpstr>PowerPoint Presentation</vt:lpstr>
      <vt:lpstr>PowerPoint Presentation</vt:lpstr>
      <vt:lpstr>PowerPoint Presentation</vt:lpstr>
      <vt:lpstr>Tonight:</vt:lpstr>
      <vt:lpstr>Stay Informed – Provide Feedback</vt:lpstr>
      <vt:lpstr>Now is the time to review the maps and statistics outside of the auditorium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Hiles, Brian</dc:creator>
  <cp:lastModifiedBy>Matthew Cropper</cp:lastModifiedBy>
  <cp:revision>110</cp:revision>
  <cp:lastPrinted>2018-10-10T14:34:21Z</cp:lastPrinted>
  <dcterms:created xsi:type="dcterms:W3CDTF">2017-08-29T18:18:03Z</dcterms:created>
  <dcterms:modified xsi:type="dcterms:W3CDTF">2024-10-21T13:45:15Z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0x010100E8FD310D25E6B945A5157CD2CEE5FF71</vt:lpwstr>
  </property>
  <property fmtid="{D5CDD505-2E9C-101B-9397-08002B2CF9AE}" pid="3" name="MediaServiceImageTags">
    <vt:lpwstr/>
  </property>
</Properties>
</file>